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Bold" pitchFamily="2" charset="77"/>
      <p:regular r:id="rId12"/>
      <p:bold r:id="rId13"/>
    </p:embeddedFont>
    <p:embeddedFont>
      <p:font typeface="Montserrat Italics" pitchFamily="2" charset="77"/>
      <p:regular r:id="rId14"/>
      <p:italic r:id="rId15"/>
    </p:embeddedFont>
    <p:embeddedFont>
      <p:font typeface="Montserrat Medium" panose="020F0502020204030204" pitchFamily="34" charset="0"/>
      <p:regular r:id="rId16"/>
      <p:italic r:id="rId17"/>
    </p:embeddedFont>
    <p:embeddedFont>
      <p:font typeface="Montserrat Medium Italics" pitchFamily="2" charset="77"/>
      <p:regular r:id="rId18"/>
      <p:italic r:id="rId19"/>
    </p:embeddedFont>
    <p:embeddedFont>
      <p:font typeface="Montserrat Semi-Bold" pitchFamily="2" charset="77"/>
      <p:regular r:id="rId20"/>
      <p:bold r:id="rId21"/>
    </p:embeddedFont>
    <p:embeddedFont>
      <p:font typeface="Montserrat Ultra-Bold" pitchFamily="2" charset="77"/>
      <p:regular r:id="rId22"/>
      <p:bold r:id="rId23"/>
    </p:embeddedFont>
    <p:embeddedFont>
      <p:font typeface="Peace Sans" panose="02000505040000020004" pitchFamily="2" charset="77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77" autoAdjust="0"/>
  </p:normalViewPr>
  <p:slideViewPr>
    <p:cSldViewPr>
      <p:cViewPr varScale="1">
        <p:scale>
          <a:sx n="77" d="100"/>
          <a:sy n="77" d="100"/>
        </p:scale>
        <p:origin x="4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WritingCenter@LincolnU.ed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71984">
            <a:off x="15586746" y="-3043673"/>
            <a:ext cx="5402508" cy="54025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E7F4F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45439" lvl="1" indent="-172720" algn="ctr">
                <a:lnSpc>
                  <a:spcPts val="2479"/>
                </a:lnSpc>
                <a:buFont typeface="Arial"/>
                <a:buChar char="•"/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556460" y="881775"/>
            <a:ext cx="3810717" cy="822882"/>
          </a:xfrm>
          <a:custGeom>
            <a:avLst/>
            <a:gdLst/>
            <a:ahLst/>
            <a:cxnLst/>
            <a:rect l="l" t="t" r="r" b="b"/>
            <a:pathLst>
              <a:path w="3810717" h="822882">
                <a:moveTo>
                  <a:pt x="0" y="0"/>
                </a:moveTo>
                <a:lnTo>
                  <a:pt x="3810716" y="0"/>
                </a:lnTo>
                <a:lnTo>
                  <a:pt x="3810716" y="822882"/>
                </a:lnTo>
                <a:lnTo>
                  <a:pt x="0" y="822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06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837468" y="4009599"/>
            <a:ext cx="5248701" cy="5248701"/>
          </a:xfrm>
          <a:custGeom>
            <a:avLst/>
            <a:gdLst/>
            <a:ahLst/>
            <a:cxnLst/>
            <a:rect l="l" t="t" r="r" b="b"/>
            <a:pathLst>
              <a:path w="5248701" h="5248701">
                <a:moveTo>
                  <a:pt x="0" y="0"/>
                </a:moveTo>
                <a:lnTo>
                  <a:pt x="5248700" y="0"/>
                </a:lnTo>
                <a:lnTo>
                  <a:pt x="5248700" y="5248701"/>
                </a:lnTo>
                <a:lnTo>
                  <a:pt x="0" y="5248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783" t="-23655" r="-22437" b="-205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219200" y="0"/>
            <a:ext cx="10363200" cy="10287000"/>
          </a:xfrm>
          <a:custGeom>
            <a:avLst/>
            <a:gdLst/>
            <a:ahLst/>
            <a:cxnLst/>
            <a:rect l="l" t="t" r="r" b="b"/>
            <a:pathLst>
              <a:path w="10363200" h="10287000">
                <a:moveTo>
                  <a:pt x="0" y="0"/>
                </a:moveTo>
                <a:lnTo>
                  <a:pt x="10363200" y="0"/>
                </a:lnTo>
                <a:lnTo>
                  <a:pt x="10363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959688" y="1838007"/>
            <a:ext cx="9328312" cy="121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3"/>
              </a:lnSpc>
            </a:pPr>
            <a:r>
              <a:rPr lang="en-US" sz="8897">
                <a:solidFill>
                  <a:srgbClr val="2E598C"/>
                </a:solidFill>
                <a:latin typeface="Peace Sans"/>
                <a:ea typeface="Peace Sans"/>
                <a:cs typeface="Peace Sans"/>
                <a:sym typeface="Peace Sans"/>
              </a:rPr>
              <a:t>Writing Center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26433" y="3038258"/>
            <a:ext cx="7437252" cy="156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2"/>
              </a:lnSpc>
            </a:pPr>
            <a:r>
              <a:rPr lang="en-US" sz="2466" b="1">
                <a:solidFill>
                  <a:srgbClr val="2E59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Martin Luther King Hall, 117 </a:t>
            </a:r>
          </a:p>
          <a:p>
            <a:pPr algn="ctr">
              <a:lnSpc>
                <a:spcPts val="3132"/>
              </a:lnSpc>
            </a:pPr>
            <a:r>
              <a:rPr lang="en-US" sz="2466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Monday-Friday, 9am-5pm</a:t>
            </a:r>
          </a:p>
          <a:p>
            <a:pPr algn="ctr">
              <a:lnSpc>
                <a:spcPts val="3132"/>
              </a:lnSpc>
            </a:pPr>
            <a:endParaRPr lang="en-US" sz="2466">
              <a:solidFill>
                <a:srgbClr val="2E59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132"/>
              </a:lnSpc>
            </a:pPr>
            <a:endParaRPr lang="en-US" sz="2466">
              <a:solidFill>
                <a:srgbClr val="2E59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88144" y="9396362"/>
            <a:ext cx="7775542" cy="681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9"/>
              </a:lnSpc>
              <a:spcBef>
                <a:spcPct val="0"/>
              </a:spcBef>
            </a:pPr>
            <a:r>
              <a:rPr lang="en-US" sz="1799" b="1">
                <a:solidFill>
                  <a:srgbClr val="2E59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Project Specialist: Jules Duffin, DuffinJ@LincolnU.edu</a:t>
            </a:r>
          </a:p>
          <a:p>
            <a:pPr algn="ctr">
              <a:lnSpc>
                <a:spcPts val="2789"/>
              </a:lnSpc>
              <a:spcBef>
                <a:spcPct val="0"/>
              </a:spcBef>
            </a:pPr>
            <a:r>
              <a:rPr lang="en-US" sz="1799" b="1">
                <a:solidFill>
                  <a:srgbClr val="2E598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Writing Center Director: Dr. Anna Perrigo, PerrigoA@lincolnu.edu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308483" cy="10287000"/>
            <a:chOff x="0" y="0"/>
            <a:chExt cx="16614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1494" cy="2709333"/>
            </a:xfrm>
            <a:custGeom>
              <a:avLst/>
              <a:gdLst/>
              <a:ahLst/>
              <a:cxnLst/>
              <a:rect l="l" t="t" r="r" b="b"/>
              <a:pathLst>
                <a:path w="1661494" h="2709333">
                  <a:moveTo>
                    <a:pt x="0" y="0"/>
                  </a:moveTo>
                  <a:lnTo>
                    <a:pt x="1661494" y="0"/>
                  </a:lnTo>
                  <a:lnTo>
                    <a:pt x="16614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59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614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8376973" y="1998424"/>
            <a:ext cx="7833982" cy="38100"/>
          </a:xfrm>
          <a:prstGeom prst="line">
            <a:avLst/>
          </a:prstGeom>
          <a:ln w="76200" cap="flat">
            <a:solidFill>
              <a:srgbClr val="E7F4F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1071984">
            <a:off x="15272004" y="7211524"/>
            <a:ext cx="5402508" cy="540250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E7F4F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45439" lvl="1" indent="-172720" algn="ctr">
                <a:lnSpc>
                  <a:spcPts val="2479"/>
                </a:lnSpc>
                <a:buFont typeface="Arial"/>
                <a:buChar char="•"/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30001" y="2610817"/>
            <a:ext cx="11057999" cy="5438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3772" lvl="1" indent="-411886" algn="l">
              <a:lnSpc>
                <a:spcPts val="4845"/>
              </a:lnSpc>
              <a:buFont typeface="Arial"/>
              <a:buChar char="•"/>
            </a:pPr>
            <a:r>
              <a:rPr lang="en-US" sz="3815" b="1">
                <a:solidFill>
                  <a:srgbClr val="2E59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Writing Support</a:t>
            </a:r>
          </a:p>
          <a:p>
            <a:pPr marL="1647544" lvl="2" indent="-549181" algn="l">
              <a:lnSpc>
                <a:spcPts val="4845"/>
              </a:lnSpc>
              <a:buFont typeface="Arial"/>
              <a:buChar char="⚬"/>
            </a:pPr>
            <a:r>
              <a:rPr lang="en-US" sz="3815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From brainstorming to the final draft</a:t>
            </a:r>
          </a:p>
          <a:p>
            <a:pPr algn="l">
              <a:lnSpc>
                <a:spcPts val="4845"/>
              </a:lnSpc>
            </a:pPr>
            <a:endParaRPr lang="en-US" sz="3815">
              <a:solidFill>
                <a:srgbClr val="2E59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23772" lvl="1" indent="-411886" algn="l">
              <a:lnSpc>
                <a:spcPts val="4845"/>
              </a:lnSpc>
              <a:buFont typeface="Arial"/>
              <a:buChar char="•"/>
            </a:pPr>
            <a:r>
              <a:rPr lang="en-US" sz="3815" b="1">
                <a:solidFill>
                  <a:srgbClr val="2E59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Help with ALL kinds of writing</a:t>
            </a:r>
          </a:p>
          <a:p>
            <a:pPr marL="1647544" lvl="2" indent="-549181" algn="l">
              <a:lnSpc>
                <a:spcPts val="4845"/>
              </a:lnSpc>
              <a:buFont typeface="Arial"/>
              <a:buChar char="⚬"/>
            </a:pPr>
            <a:r>
              <a:rPr lang="en-US" sz="3815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Course assignments and essays</a:t>
            </a:r>
          </a:p>
          <a:p>
            <a:pPr marL="1647544" lvl="2" indent="-549181" algn="l">
              <a:lnSpc>
                <a:spcPts val="4845"/>
              </a:lnSpc>
              <a:buFont typeface="Arial"/>
              <a:buChar char="⚬"/>
            </a:pPr>
            <a:r>
              <a:rPr lang="en-US" sz="3815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Initial outlines</a:t>
            </a:r>
          </a:p>
          <a:p>
            <a:pPr marL="1647544" lvl="2" indent="-549181" algn="l">
              <a:lnSpc>
                <a:spcPts val="4845"/>
              </a:lnSpc>
              <a:buFont typeface="Arial"/>
              <a:buChar char="⚬"/>
            </a:pPr>
            <a:r>
              <a:rPr lang="en-US" sz="3815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Final revisions</a:t>
            </a:r>
          </a:p>
          <a:p>
            <a:pPr marL="1647544" lvl="2" indent="-549181" algn="l">
              <a:lnSpc>
                <a:spcPts val="4845"/>
              </a:lnSpc>
              <a:buFont typeface="Arial"/>
              <a:buChar char="⚬"/>
            </a:pPr>
            <a:r>
              <a:rPr lang="en-US" sz="3815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Applications and cover letters</a:t>
            </a:r>
          </a:p>
          <a:p>
            <a:pPr marL="1647544" lvl="2" indent="-549181" algn="l">
              <a:lnSpc>
                <a:spcPts val="4845"/>
              </a:lnSpc>
              <a:buFont typeface="Arial"/>
              <a:buChar char="⚬"/>
            </a:pPr>
            <a:r>
              <a:rPr lang="en-US" sz="3815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Anything you write, we tutor!</a:t>
            </a:r>
          </a:p>
        </p:txBody>
      </p:sp>
      <p:sp>
        <p:nvSpPr>
          <p:cNvPr id="10" name="Freeform 10"/>
          <p:cNvSpPr/>
          <p:nvPr/>
        </p:nvSpPr>
        <p:spPr>
          <a:xfrm>
            <a:off x="701788" y="1849167"/>
            <a:ext cx="6990104" cy="6990104"/>
          </a:xfrm>
          <a:custGeom>
            <a:avLst/>
            <a:gdLst/>
            <a:ahLst/>
            <a:cxnLst/>
            <a:rect l="l" t="t" r="r" b="b"/>
            <a:pathLst>
              <a:path w="6990104" h="6990104">
                <a:moveTo>
                  <a:pt x="0" y="0"/>
                </a:moveTo>
                <a:lnTo>
                  <a:pt x="6990104" y="0"/>
                </a:lnTo>
                <a:lnTo>
                  <a:pt x="6990104" y="6990103"/>
                </a:lnTo>
                <a:lnTo>
                  <a:pt x="0" y="6990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230001" y="818745"/>
            <a:ext cx="10056799" cy="121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07"/>
              </a:lnSpc>
            </a:pPr>
            <a:r>
              <a:rPr lang="en-US" sz="8864">
                <a:solidFill>
                  <a:srgbClr val="2E598C"/>
                </a:solidFill>
                <a:latin typeface="Peace Sans"/>
                <a:ea typeface="Peace Sans"/>
                <a:cs typeface="Peace Sans"/>
                <a:sym typeface="Peace Sans"/>
              </a:rPr>
              <a:t>WHAT WE 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 rot="1071984">
            <a:off x="-2701254" y="-2963716"/>
            <a:ext cx="5402508" cy="540250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E7F4F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45439" lvl="1" indent="-172720" algn="ctr">
                <a:lnSpc>
                  <a:spcPts val="2479"/>
                </a:lnSpc>
                <a:buFont typeface="Arial"/>
                <a:buChar char="•"/>
              </a:pPr>
              <a:endParaRPr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680870" y="2566732"/>
            <a:ext cx="10595820" cy="533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23"/>
              </a:lnSpc>
            </a:pPr>
            <a:r>
              <a:rPr lang="en-US" sz="13260">
                <a:solidFill>
                  <a:srgbClr val="2E598C"/>
                </a:solidFill>
                <a:latin typeface="Peace Sans"/>
                <a:ea typeface="Peace Sans"/>
                <a:cs typeface="Peace Sans"/>
                <a:sym typeface="Peace Sans"/>
              </a:rPr>
              <a:t>WHAT YOU’LL NEED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718306" y="0"/>
            <a:ext cx="10569694" cy="10287000"/>
            <a:chOff x="0" y="0"/>
            <a:chExt cx="27837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3788" cy="2709333"/>
            </a:xfrm>
            <a:custGeom>
              <a:avLst/>
              <a:gdLst/>
              <a:ahLst/>
              <a:cxnLst/>
              <a:rect l="l" t="t" r="r" b="b"/>
              <a:pathLst>
                <a:path w="2783788" h="2709333">
                  <a:moveTo>
                    <a:pt x="0" y="0"/>
                  </a:moveTo>
                  <a:lnTo>
                    <a:pt x="2783788" y="0"/>
                  </a:lnTo>
                  <a:lnTo>
                    <a:pt x="27837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59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783788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493611" y="595884"/>
            <a:ext cx="877649" cy="87764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F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2E598C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01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579356" y="791606"/>
            <a:ext cx="7641844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Your current draft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79356" y="1397333"/>
            <a:ext cx="7641844" cy="136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0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Don’t have anything written yet? No worries! Our tutors are here to help you brainstorm and outline so you can get started confidently.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493611" y="3495710"/>
            <a:ext cx="877649" cy="87764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F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2E598C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02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579356" y="3691432"/>
            <a:ext cx="7641844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Your assignment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79356" y="4297159"/>
            <a:ext cx="7641844" cy="183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0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Any prompt, rubric, or assignment guidelines help us better understand what needs to be accomplished and how we can best support you in reaching your goals.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493611" y="6862277"/>
            <a:ext cx="877649" cy="87764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F4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2E598C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03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579356" y="7057999"/>
            <a:ext cx="7641844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laptop OR your login info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79356" y="7663726"/>
            <a:ext cx="7641844" cy="183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0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have desktops available in the Writing Center that you can use to pull up your assignment, but you must know how to log in so we can view your writing.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56046" y="0"/>
            <a:ext cx="5231954" cy="10287000"/>
            <a:chOff x="0" y="0"/>
            <a:chExt cx="137796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7963" cy="2709333"/>
            </a:xfrm>
            <a:custGeom>
              <a:avLst/>
              <a:gdLst/>
              <a:ahLst/>
              <a:cxnLst/>
              <a:rect l="l" t="t" r="r" b="b"/>
              <a:pathLst>
                <a:path w="1377963" h="2709333">
                  <a:moveTo>
                    <a:pt x="0" y="0"/>
                  </a:moveTo>
                  <a:lnTo>
                    <a:pt x="1377963" y="0"/>
                  </a:lnTo>
                  <a:lnTo>
                    <a:pt x="13779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59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796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81564" y="560155"/>
            <a:ext cx="883527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7200">
                <a:solidFill>
                  <a:srgbClr val="2E598C"/>
                </a:solidFill>
                <a:latin typeface="Peace Sans"/>
                <a:ea typeface="Peace Sans"/>
                <a:cs typeface="Peace Sans"/>
                <a:sym typeface="Peace Sans"/>
              </a:rPr>
              <a:t>HOW WE TUTOR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7680" y="1774179"/>
            <a:ext cx="9138514" cy="3369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7"/>
              </a:lnSpc>
            </a:pPr>
            <a:r>
              <a:rPr lang="en-US" sz="3509" b="1">
                <a:solidFill>
                  <a:srgbClr val="2E59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Start Big</a:t>
            </a:r>
          </a:p>
          <a:p>
            <a:pPr algn="l">
              <a:lnSpc>
                <a:spcPts val="4457"/>
              </a:lnSpc>
            </a:pPr>
            <a:r>
              <a:rPr lang="en-US" sz="3509" b="1" i="1">
                <a:solidFill>
                  <a:srgbClr val="2E598C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Focus on the core of a paper</a:t>
            </a:r>
          </a:p>
          <a:p>
            <a:pPr marL="757809" lvl="1" indent="-378904" algn="l">
              <a:lnSpc>
                <a:spcPts val="4457"/>
              </a:lnSpc>
              <a:buFont typeface="Arial"/>
              <a:buChar char="•"/>
            </a:pPr>
            <a:r>
              <a:rPr lang="en-US" sz="3509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Argument</a:t>
            </a:r>
          </a:p>
          <a:p>
            <a:pPr marL="757809" lvl="1" indent="-378904" algn="l">
              <a:lnSpc>
                <a:spcPts val="4457"/>
              </a:lnSpc>
              <a:buFont typeface="Arial"/>
              <a:buChar char="•"/>
            </a:pPr>
            <a:r>
              <a:rPr lang="en-US" sz="3509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Structure/ Organization</a:t>
            </a:r>
          </a:p>
          <a:p>
            <a:pPr marL="757809" lvl="1" indent="-378904" algn="l">
              <a:lnSpc>
                <a:spcPts val="4457"/>
              </a:lnSpc>
              <a:buFont typeface="Arial"/>
              <a:buChar char="•"/>
            </a:pPr>
            <a:r>
              <a:rPr lang="en-US" sz="3509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Use of evidence</a:t>
            </a:r>
          </a:p>
          <a:p>
            <a:pPr algn="l">
              <a:lnSpc>
                <a:spcPts val="4457"/>
              </a:lnSpc>
            </a:pPr>
            <a:endParaRPr lang="en-US" sz="3509">
              <a:solidFill>
                <a:srgbClr val="2E59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116843" y="3121035"/>
            <a:ext cx="9144000" cy="74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6"/>
              </a:lnSpc>
            </a:pPr>
            <a:r>
              <a:rPr lang="en-US" sz="4753" b="1">
                <a:solidFill>
                  <a:srgbClr val="E7F4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DON’T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7680" y="4907003"/>
            <a:ext cx="9138514" cy="280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2"/>
              </a:lnSpc>
            </a:pPr>
            <a:r>
              <a:rPr lang="en-US" sz="3505" b="1">
                <a:solidFill>
                  <a:srgbClr val="2E59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End Small</a:t>
            </a:r>
          </a:p>
          <a:p>
            <a:pPr algn="l">
              <a:lnSpc>
                <a:spcPts val="4452"/>
              </a:lnSpc>
            </a:pPr>
            <a:r>
              <a:rPr lang="en-US" sz="3505" b="1" i="1">
                <a:solidFill>
                  <a:srgbClr val="2E598C"/>
                </a:solidFill>
                <a:latin typeface="Montserrat Medium Italics"/>
                <a:ea typeface="Montserrat Medium Italics"/>
                <a:cs typeface="Montserrat Medium Italics"/>
                <a:sym typeface="Montserrat Medium Italics"/>
              </a:rPr>
              <a:t>Not essential, still important</a:t>
            </a:r>
          </a:p>
          <a:p>
            <a:pPr marL="756910" lvl="1" indent="-378455" algn="l">
              <a:lnSpc>
                <a:spcPts val="4452"/>
              </a:lnSpc>
              <a:buFont typeface="Arial"/>
              <a:buChar char="•"/>
            </a:pPr>
            <a:r>
              <a:rPr lang="en-US" sz="3505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Word choice</a:t>
            </a:r>
          </a:p>
          <a:p>
            <a:pPr marL="756910" lvl="1" indent="-378455" algn="l">
              <a:lnSpc>
                <a:spcPts val="4452"/>
              </a:lnSpc>
              <a:buFont typeface="Arial"/>
              <a:buChar char="•"/>
            </a:pPr>
            <a:r>
              <a:rPr lang="en-US" sz="3505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Grammar</a:t>
            </a:r>
          </a:p>
          <a:p>
            <a:pPr marL="756910" lvl="1" indent="-378455" algn="l">
              <a:lnSpc>
                <a:spcPts val="4452"/>
              </a:lnSpc>
              <a:buFont typeface="Arial"/>
              <a:buChar char="•"/>
            </a:pPr>
            <a:r>
              <a:rPr lang="en-US" sz="3505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Sentence Structure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305074"/>
            <a:ext cx="11661204" cy="152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8"/>
              </a:lnSpc>
            </a:pPr>
            <a:r>
              <a:rPr lang="en-US" sz="3227" b="1">
                <a:solidFill>
                  <a:srgbClr val="2E59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Ultimatley, it’s up to YOU</a:t>
            </a:r>
          </a:p>
          <a:p>
            <a:pPr algn="ctr">
              <a:lnSpc>
                <a:spcPts val="4098"/>
              </a:lnSpc>
            </a:pPr>
            <a:r>
              <a:rPr lang="en-US" sz="3227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We want you to leave feeling confident in your writing, so each appointment is structured around your needs.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782212" y="1443395"/>
            <a:ext cx="7833982" cy="38100"/>
          </a:xfrm>
          <a:prstGeom prst="line">
            <a:avLst/>
          </a:prstGeom>
          <a:ln w="76200" cap="flat">
            <a:solidFill>
              <a:srgbClr val="E7F4F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904916" y="4120978"/>
            <a:ext cx="5472603" cy="280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809" lvl="1" indent="-378904" algn="l">
              <a:lnSpc>
                <a:spcPts val="4457"/>
              </a:lnSpc>
              <a:buFont typeface="Arial"/>
              <a:buChar char="•"/>
            </a:pPr>
            <a:r>
              <a:rPr lang="en-US" sz="3509" b="1">
                <a:solidFill>
                  <a:srgbClr val="E7F4F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Predict your grades</a:t>
            </a:r>
          </a:p>
          <a:p>
            <a:pPr marL="757809" lvl="1" indent="-378904" algn="l">
              <a:lnSpc>
                <a:spcPts val="4457"/>
              </a:lnSpc>
              <a:buFont typeface="Arial"/>
              <a:buChar char="•"/>
            </a:pPr>
            <a:r>
              <a:rPr lang="en-US" sz="3509" b="1">
                <a:solidFill>
                  <a:srgbClr val="E7F4F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Line edit</a:t>
            </a:r>
          </a:p>
          <a:p>
            <a:pPr marL="757809" lvl="1" indent="-378904" algn="l">
              <a:lnSpc>
                <a:spcPts val="4457"/>
              </a:lnSpc>
              <a:buFont typeface="Arial"/>
              <a:buChar char="•"/>
            </a:pPr>
            <a:r>
              <a:rPr lang="en-US" sz="3509" b="1">
                <a:solidFill>
                  <a:srgbClr val="E7F4F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Take over </a:t>
            </a:r>
          </a:p>
          <a:p>
            <a:pPr marL="757809" lvl="1" indent="-378904" algn="l">
              <a:lnSpc>
                <a:spcPts val="4457"/>
              </a:lnSpc>
              <a:buFont typeface="Arial"/>
              <a:buChar char="•"/>
            </a:pPr>
            <a:r>
              <a:rPr lang="en-US" sz="3509" b="1">
                <a:solidFill>
                  <a:srgbClr val="E7F4F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Share your work</a:t>
            </a:r>
          </a:p>
          <a:p>
            <a:pPr algn="l">
              <a:lnSpc>
                <a:spcPts val="4457"/>
              </a:lnSpc>
            </a:pPr>
            <a:endParaRPr lang="en-US" sz="3509" b="1">
              <a:solidFill>
                <a:srgbClr val="E7F4FD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pSp>
        <p:nvGrpSpPr>
          <p:cNvPr id="12" name="Group 12"/>
          <p:cNvGrpSpPr/>
          <p:nvPr/>
        </p:nvGrpSpPr>
        <p:grpSpPr>
          <a:xfrm rot="1071984">
            <a:off x="16071632" y="-3237120"/>
            <a:ext cx="5402508" cy="540250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E7F4FD">
                  <a:alpha val="21961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45439" lvl="1" indent="-172720" algn="ctr">
                <a:lnSpc>
                  <a:spcPts val="2479"/>
                </a:lnSpc>
                <a:buFont typeface="Arial"/>
                <a:buChar char="•"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57868"/>
            <a:ext cx="18288000" cy="4529132"/>
            <a:chOff x="0" y="0"/>
            <a:chExt cx="4816593" cy="11928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2858"/>
            </a:xfrm>
            <a:custGeom>
              <a:avLst/>
              <a:gdLst/>
              <a:ahLst/>
              <a:cxnLst/>
              <a:rect l="l" t="t" r="r" b="b"/>
              <a:pathLst>
                <a:path w="4816592" h="1192858">
                  <a:moveTo>
                    <a:pt x="0" y="0"/>
                  </a:moveTo>
                  <a:lnTo>
                    <a:pt x="4816592" y="0"/>
                  </a:lnTo>
                  <a:lnTo>
                    <a:pt x="4816592" y="1192858"/>
                  </a:lnTo>
                  <a:lnTo>
                    <a:pt x="0" y="1192858"/>
                  </a:lnTo>
                  <a:close/>
                </a:path>
              </a:pathLst>
            </a:custGeom>
            <a:solidFill>
              <a:srgbClr val="2E59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240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06094" y="-1090235"/>
            <a:ext cx="3803190" cy="38031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E7F4F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720206" y="600369"/>
            <a:ext cx="9662919" cy="193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200">
                <a:solidFill>
                  <a:srgbClr val="2E598C"/>
                </a:solidFill>
                <a:latin typeface="Peace Sans"/>
                <a:ea typeface="Peace Sans"/>
                <a:cs typeface="Peace Sans"/>
                <a:sym typeface="Peace Sans"/>
              </a:rPr>
              <a:t>MAKE AN APPOINTMENT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20206" y="2655804"/>
            <a:ext cx="3664643" cy="537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 spc="160">
                <a:solidFill>
                  <a:srgbClr val="2E598C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IN-PERSON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20206" y="5989523"/>
            <a:ext cx="3664643" cy="537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 spc="16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ONLINE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20206" y="6537811"/>
            <a:ext cx="10406050" cy="374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9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Email your </a:t>
            </a:r>
            <a:r>
              <a:rPr lang="en-US" sz="2400" b="1" spc="96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draft</a:t>
            </a:r>
            <a:r>
              <a:rPr lang="en-US" sz="2400" spc="9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2400" b="1" spc="96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assignment details</a:t>
            </a:r>
            <a:r>
              <a:rPr lang="en-US" sz="2400" spc="9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 us to receive an online response!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9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2-3 days to respond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9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More useful if you submit a full draft rather than an outline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9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We’ll respond with things we love and areas we want to help you improve in</a:t>
            </a:r>
          </a:p>
          <a:p>
            <a:pPr algn="l">
              <a:lnSpc>
                <a:spcPts val="3359"/>
              </a:lnSpc>
            </a:pPr>
            <a:endParaRPr lang="en-US" sz="2400" spc="96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359"/>
              </a:lnSpc>
            </a:pPr>
            <a:r>
              <a:rPr lang="en-US" sz="2400" b="1" u="none" strike="noStrike" spc="9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Submit your draft to: </a:t>
            </a:r>
            <a:r>
              <a:rPr lang="en-US" sz="2400" b="1" u="sng" strike="noStrike" spc="96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2" tooltip="mailto:WritingCenter@LincolnU.edu"/>
              </a:rPr>
              <a:t>WritingCenter@LincolnU.edu</a:t>
            </a:r>
          </a:p>
          <a:p>
            <a:pPr algn="l">
              <a:lnSpc>
                <a:spcPts val="3359"/>
              </a:lnSpc>
            </a:pPr>
            <a:endParaRPr lang="en-US" sz="2400" b="1" u="sng" strike="noStrike" spc="96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  <a:hlinkClick r:id="rId2" tooltip="mailto:WritingCenter@LincolnU.edu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828874" y="2519150"/>
            <a:ext cx="5750370" cy="5808161"/>
            <a:chOff x="0" y="0"/>
            <a:chExt cx="7667160" cy="774421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7667160" cy="7744215"/>
              <a:chOff x="0" y="0"/>
              <a:chExt cx="1435003" cy="14494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35003" cy="1449425"/>
              </a:xfrm>
              <a:custGeom>
                <a:avLst/>
                <a:gdLst/>
                <a:ahLst/>
                <a:cxnLst/>
                <a:rect l="l" t="t" r="r" b="b"/>
                <a:pathLst>
                  <a:path w="1435003" h="1449425">
                    <a:moveTo>
                      <a:pt x="0" y="0"/>
                    </a:moveTo>
                    <a:lnTo>
                      <a:pt x="1435003" y="0"/>
                    </a:lnTo>
                    <a:lnTo>
                      <a:pt x="1435003" y="1449425"/>
                    </a:lnTo>
                    <a:lnTo>
                      <a:pt x="0" y="1449425"/>
                    </a:lnTo>
                    <a:close/>
                  </a:path>
                </a:pathLst>
              </a:custGeom>
              <a:solidFill>
                <a:srgbClr val="10254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1435003" cy="14970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40597" y="179125"/>
              <a:ext cx="7385965" cy="7385965"/>
            </a:xfrm>
            <a:custGeom>
              <a:avLst/>
              <a:gdLst/>
              <a:ahLst/>
              <a:cxnLst/>
              <a:rect l="l" t="t" r="r" b="b"/>
              <a:pathLst>
                <a:path w="7385965" h="7385965">
                  <a:moveTo>
                    <a:pt x="0" y="0"/>
                  </a:moveTo>
                  <a:lnTo>
                    <a:pt x="7385965" y="0"/>
                  </a:lnTo>
                  <a:lnTo>
                    <a:pt x="7385965" y="7385965"/>
                  </a:lnTo>
                  <a:lnTo>
                    <a:pt x="0" y="7385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783" t="-23655" r="-22437" b="-2056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440777" y="2047854"/>
            <a:ext cx="4526565" cy="471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2"/>
              </a:lnSpc>
            </a:pPr>
            <a:r>
              <a:rPr lang="en-US" sz="3411">
                <a:solidFill>
                  <a:srgbClr val="102548"/>
                </a:solidFill>
                <a:latin typeface="Peace Sans"/>
                <a:ea typeface="Peace Sans"/>
                <a:cs typeface="Peace Sans"/>
                <a:sym typeface="Peace Sans"/>
              </a:rPr>
              <a:t>SCAN HERE!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20206" y="3319907"/>
            <a:ext cx="10087483" cy="128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99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Scan the QR code or email us at </a:t>
            </a:r>
            <a:r>
              <a:rPr lang="en-US" sz="2499" b="1" spc="99">
                <a:solidFill>
                  <a:srgbClr val="2E598C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WritingCenter@Lincoln.edu</a:t>
            </a:r>
            <a:r>
              <a:rPr lang="en-US" sz="2499" spc="99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 to schedule an appointment with one of our tutors!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20206" y="4848010"/>
            <a:ext cx="8731468" cy="36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2"/>
              </a:lnSpc>
              <a:spcBef>
                <a:spcPct val="0"/>
              </a:spcBef>
            </a:pPr>
            <a:r>
              <a:rPr lang="en-US" sz="2180" i="1">
                <a:solidFill>
                  <a:srgbClr val="2E598C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Please include your name, availability, and assignment details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55871" y="6107488"/>
            <a:ext cx="12103851" cy="0"/>
          </a:xfrm>
          <a:prstGeom prst="line">
            <a:avLst/>
          </a:prstGeom>
          <a:ln w="123825" cap="flat">
            <a:solidFill>
              <a:srgbClr val="E7F4F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1071984">
            <a:off x="15272004" y="7211524"/>
            <a:ext cx="5402508" cy="540250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E7F4F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45439" lvl="1" indent="-172720" algn="ctr">
                <a:lnSpc>
                  <a:spcPts val="2479"/>
                </a:lnSpc>
                <a:buFont typeface="Arial"/>
                <a:buChar char="•"/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76617" y="4141088"/>
            <a:ext cx="16134767" cy="196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4222">
                <a:solidFill>
                  <a:srgbClr val="2E598C"/>
                </a:solidFill>
                <a:latin typeface="Peace Sans"/>
                <a:ea typeface="Peace Sans"/>
                <a:cs typeface="Peace Sans"/>
                <a:sym typeface="Peace Sans"/>
              </a:rPr>
              <a:t>THANK YOU!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37392" y="6398732"/>
            <a:ext cx="12813217" cy="268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6"/>
              </a:lnSpc>
            </a:pPr>
            <a:r>
              <a:rPr lang="en-US" sz="4249" b="1">
                <a:solidFill>
                  <a:srgbClr val="2E598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Martin Luther King Hall, 117 </a:t>
            </a:r>
          </a:p>
          <a:p>
            <a:pPr algn="ctr">
              <a:lnSpc>
                <a:spcPts val="5396"/>
              </a:lnSpc>
            </a:pPr>
            <a:r>
              <a:rPr lang="en-US" sz="4249">
                <a:solidFill>
                  <a:srgbClr val="2E598C"/>
                </a:solidFill>
                <a:latin typeface="Montserrat"/>
                <a:ea typeface="Montserrat"/>
                <a:cs typeface="Montserrat"/>
                <a:sym typeface="Montserrat"/>
              </a:rPr>
              <a:t>Monday-Friday, 9am-5pm</a:t>
            </a:r>
          </a:p>
          <a:p>
            <a:pPr algn="ctr">
              <a:lnSpc>
                <a:spcPts val="5396"/>
              </a:lnSpc>
            </a:pPr>
            <a:endParaRPr lang="en-US" sz="4249">
              <a:solidFill>
                <a:srgbClr val="2E59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396"/>
              </a:lnSpc>
            </a:pPr>
            <a:endParaRPr lang="en-US" sz="4249">
              <a:solidFill>
                <a:srgbClr val="2E59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8206209" y="-8648138"/>
            <a:ext cx="2871196" cy="19805763"/>
            <a:chOff x="0" y="0"/>
            <a:chExt cx="756200" cy="5216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6200" cy="5216333"/>
            </a:xfrm>
            <a:custGeom>
              <a:avLst/>
              <a:gdLst/>
              <a:ahLst/>
              <a:cxnLst/>
              <a:rect l="l" t="t" r="r" b="b"/>
              <a:pathLst>
                <a:path w="756200" h="5216333">
                  <a:moveTo>
                    <a:pt x="0" y="0"/>
                  </a:moveTo>
                  <a:lnTo>
                    <a:pt x="756200" y="0"/>
                  </a:lnTo>
                  <a:lnTo>
                    <a:pt x="756200" y="5216333"/>
                  </a:lnTo>
                  <a:lnTo>
                    <a:pt x="0" y="5216333"/>
                  </a:lnTo>
                  <a:close/>
                </a:path>
              </a:pathLst>
            </a:custGeom>
            <a:solidFill>
              <a:srgbClr val="2E59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756200" cy="5263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035319" y="85357"/>
            <a:ext cx="6217362" cy="2338772"/>
          </a:xfrm>
          <a:custGeom>
            <a:avLst/>
            <a:gdLst/>
            <a:ahLst/>
            <a:cxnLst/>
            <a:rect l="l" t="t" r="r" b="b"/>
            <a:pathLst>
              <a:path w="6217362" h="2338772">
                <a:moveTo>
                  <a:pt x="0" y="0"/>
                </a:moveTo>
                <a:lnTo>
                  <a:pt x="6217362" y="0"/>
                </a:lnTo>
                <a:lnTo>
                  <a:pt x="6217362" y="2338773"/>
                </a:lnTo>
                <a:lnTo>
                  <a:pt x="0" y="2338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67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354</Words>
  <Application>Microsoft Macintosh PowerPoint</Application>
  <PresentationFormat>Custom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Montserrat Bold</vt:lpstr>
      <vt:lpstr>Montserrat Ultra-Bold</vt:lpstr>
      <vt:lpstr>Montserrat</vt:lpstr>
      <vt:lpstr>Montserrat Medium Italics</vt:lpstr>
      <vt:lpstr>Calibri</vt:lpstr>
      <vt:lpstr>Montserrat Italics</vt:lpstr>
      <vt:lpstr>Montserrat Semi-Bold</vt:lpstr>
      <vt:lpstr>Montserrat Medium</vt:lpstr>
      <vt:lpstr>Arial</vt:lpstr>
      <vt:lpstr>Peace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 WC Outreach Presentation</dc:title>
  <cp:lastModifiedBy>Perrigo, Anna</cp:lastModifiedBy>
  <cp:revision>2</cp:revision>
  <dcterms:created xsi:type="dcterms:W3CDTF">2006-08-16T00:00:00Z</dcterms:created>
  <dcterms:modified xsi:type="dcterms:W3CDTF">2025-08-14T18:19:21Z</dcterms:modified>
  <dc:identifier>DAGtQlyyMz4</dc:identifier>
</cp:coreProperties>
</file>